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9" r:id="rId9"/>
    <p:sldId id="270" r:id="rId10"/>
    <p:sldId id="271" r:id="rId11"/>
    <p:sldId id="265" r:id="rId12"/>
    <p:sldId id="267" r:id="rId13"/>
    <p:sldId id="268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88;&#1072;&#1083;&#1100;&#1089;&#1082;&#1080;&#1077;-&#1082;&#1072;&#1085;&#1080;&#1082;&#1091;&#1083;&#1099;.&#1088;&#1092;/news/113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ф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9843"/>
            <a:ext cx="4038600" cy="404667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17545" y="188640"/>
            <a:ext cx="346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МДОУ Волжский детский сад 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98884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Тематическое </a:t>
            </a:r>
            <a:r>
              <a:rPr lang="ru-RU" sz="2400" b="1" dirty="0" smtClean="0"/>
              <a:t>мероприятие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«Три главных цвета Родины моей»</a:t>
            </a:r>
            <a:endParaRPr lang="ru-RU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04048" y="4077072"/>
            <a:ext cx="388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Составители: старший воспитатель</a:t>
            </a:r>
          </a:p>
          <a:p>
            <a:r>
              <a:rPr lang="ru-RU" b="1" dirty="0" smtClean="0"/>
              <a:t>Виноградова Елена Анатольевна,</a:t>
            </a:r>
          </a:p>
          <a:p>
            <a:r>
              <a:rPr lang="ru-RU" b="1" dirty="0" smtClean="0"/>
              <a:t>в</a:t>
            </a:r>
            <a:r>
              <a:rPr lang="ru-RU" b="1" dirty="0" smtClean="0"/>
              <a:t>ысшая квалификационная категория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6093296"/>
            <a:ext cx="15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</a:t>
            </a:r>
            <a:r>
              <a:rPr lang="ru-RU" b="1" dirty="0" smtClean="0"/>
              <a:t>. Волга, 2022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7" y="404669"/>
          <a:ext cx="8064896" cy="5737050"/>
        </p:xfrm>
        <a:graphic>
          <a:graphicData uri="http://schemas.openxmlformats.org/drawingml/2006/table">
            <a:tbl>
              <a:tblPr/>
              <a:tblGrid>
                <a:gridCol w="4329391"/>
                <a:gridCol w="3735505"/>
              </a:tblGrid>
              <a:tr h="13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Организационный этап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подготовка участников к деятельности в рамках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участников </a:t>
                      </a: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в 2 команды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Приходят на место проведения, занимают места по желанию.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Результаты этапа: готовность групп к участию в занятии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Приветствие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создать эмоциональный настрой на активную деятельность, познакомить с темой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4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Напоминает о празднике, знакомит с названием дела, задаёт правила взаимодействия и дополняет правила с помощью обсуждения, для наглядности правила фиксирует на листе флипчарта.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Добрый день, друзья! Сегодня не раз говорилось, что 22 августа – важный и день для каждого россиянина. День, когда мы напоминаем друг другу о важности быть настоящим гражданином своей страны, быть едиными, уважать законы, традиции, символы России. И я приглашаю вас участие в необычном занятии «Три главных цвета Родины моей», и речь в нём пойдёт о Государственном флаге Российской Федерации.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Перед началом предлагаю договориться об основных правилах нашего события, а так как наше занятие необычное, то и правила будут особенными: 1) быть активным: высказывать свое мнение, помогать быть активным другим ребятам в отряде; 2) уважать мнение друг друга: выслушивать до конца, не перебивать; 3) если нравится идея или мысль – аплодировать.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Правила принимаются? Есть то, что вы хотели бы дополнить?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Спасибо за мнения.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332948" y="1600200"/>
          <a:ext cx="2669103" cy="4525962"/>
        </p:xfrm>
        <a:graphic>
          <a:graphicData uri="http://schemas.openxmlformats.org/drawingml/2006/table">
            <a:tbl>
              <a:tblPr/>
              <a:tblGrid>
                <a:gridCol w="1886108"/>
                <a:gridCol w="782995"/>
              </a:tblGrid>
              <a:tr h="1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Таким образом, флаг сегодня – это символ, который является отличительным знаком, символом всего государства, описание и правила использования которого закреплено в законах, в России – это Федеральный конституционный закон от 25 декабря 2000 года «О Государственном флаге Российской Федерации».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Я предлагаю вспомнить общепринятые правила обращения с флагом, которые мы сегодня, в том числе, увидели утром на старте дня, запомнить эти правила и подсказывать своим друзьям, если они вдруг забудут о них. 1. Флаг не должен касаться земли, пола, воды. 2. Вывешиваемый флаг должен быть всегда в хорошем состоянии. 3. Внешний вид человека, поднимающего флаг России, или флаговой группы должен быть опрятным, аккуратным. 4. Флаг поднимается на полную высоту мачты (флагштока).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Государственного флага Российской Федерации и флага субъекта Российской Федерации Государственный флаг Российской Федерации располагается с левой стороны от другого флага, если стоять к ним лицом.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8.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нечетного числа флагов Государственный флаг Российской Федерации располагается в центре, а при подъеме (размещении) четного числа флагов (но более двух)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левее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центра.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9.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При одновременном подъеме (размещении) Государственного флага Российской Федерации и других флагов размер высота подъема Государственного флага Российской Федерации не может быть меньше высоты подъема других флагов.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Использование Государственного флага Российской Федерации с нарушением Федерального конституционного закона, а также надругательство над Государственным флагом Российской Федерации влечет за собой ответственность в соответствии с законодательством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Итак, давайте подведём итог. Какие из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правил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оказались новыми для вас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?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Молодцы!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 CYR"/>
                        <a:ea typeface="Calibri"/>
                        <a:cs typeface="Times New Roman CYR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Смотрят фото инструкции, слушают правила от ведущего.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Слайд 5. Фото инструкции 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Основные правила при использовании Государственного флага Российской Федерации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Перечисляют правила.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3" y="620689"/>
          <a:ext cx="8568956" cy="4982313"/>
        </p:xfrm>
        <a:graphic>
          <a:graphicData uri="http://schemas.openxmlformats.org/drawingml/2006/table">
            <a:tbl>
              <a:tblPr/>
              <a:tblGrid>
                <a:gridCol w="6055210"/>
                <a:gridCol w="2513746"/>
              </a:tblGrid>
              <a:tr h="19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этапа: участники понимают значения каждого цвета флага России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30">
                <a:tc gridSpan="2"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занятия,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форме викторины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Задачи: подведение итогов занятия, анализ деятельности, созданий условий для размышлений детей после завершения занятия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Викторина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дату, когда в России отмечают</a:t>
                      </a: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день  Российского флага?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Существует ли официальная трактовка цветов  Российского флага?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каком порядке располагаются цвета на флаге?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обозначает белый цвет 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обозначает синий цвет? Красный цвет?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мы очень активно и продуктивно поработали. Как прекрасно, что мы понимаем, что такое – Россия и почему один из её главных символов – бело-сине-красный флаг, и самое главное – какими мы с вами должны обладать качествами как граждане нашей страны.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Наше тематическое занятие закончилось.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3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Ответы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на вопросы викторины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18864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  проведения занятия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9888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Источник:</a:t>
            </a:r>
          </a:p>
          <a:p>
            <a:r>
              <a:rPr lang="en-US" b="1" dirty="0" smtClean="0">
                <a:hlinkClick r:id="rId3"/>
              </a:rPr>
              <a:t>http</a:t>
            </a:r>
            <a:r>
              <a:rPr lang="en-US" b="1" dirty="0" smtClean="0">
                <a:hlinkClick r:id="rId3"/>
              </a:rPr>
              <a:t>://</a:t>
            </a:r>
            <a:r>
              <a:rPr lang="ru-RU" b="1" dirty="0" err="1" smtClean="0">
                <a:hlinkClick r:id="rId3"/>
              </a:rPr>
              <a:t>уральские-каникулы.рф</a:t>
            </a:r>
            <a:r>
              <a:rPr lang="ru-RU" b="1" dirty="0" smtClean="0">
                <a:hlinkClick r:id="rId3"/>
              </a:rPr>
              <a:t>/</a:t>
            </a:r>
            <a:r>
              <a:rPr lang="en-US" b="1" dirty="0" smtClean="0">
                <a:hlinkClick r:id="rId3"/>
              </a:rPr>
              <a:t>news/11307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4181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813572" cy="242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88640"/>
            <a:ext cx="4464496" cy="634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23695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6184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4565712" cy="60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27089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/>
              <a:t>22 августа в России отмечается День Государственного флага Российской Федерации, установленный на основании указа Президента Российской Федерации от 20 августа 1994 года «О Дне Государственного флага Российской Федерации</a:t>
            </a:r>
            <a:r>
              <a:rPr lang="ru-RU" sz="2200" b="1" dirty="0" smtClean="0"/>
              <a:t>».</a:t>
            </a:r>
          </a:p>
          <a:p>
            <a:pPr algn="just">
              <a:lnSpc>
                <a:spcPct val="150000"/>
              </a:lnSpc>
            </a:pPr>
            <a:r>
              <a:rPr lang="ru-RU" sz="2200" b="1" u="sng" dirty="0" smtClean="0"/>
              <a:t>Особенности проведения</a:t>
            </a:r>
            <a:r>
              <a:rPr lang="ru-RU" sz="2200" b="1" dirty="0" smtClean="0"/>
              <a:t>: занятие проводится в детском лагере в рамках программы проведения Тематического дня, посвящённого празднованию Дня Государственного флага Российской Федерация и является одним из ключевых содержательных событий дня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352928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u="sng" dirty="0" smtClean="0"/>
              <a:t>Цель</a:t>
            </a:r>
            <a:r>
              <a:rPr lang="ru-RU" sz="2200" b="1" dirty="0" smtClean="0"/>
              <a:t>: формирование у участников уважительного отношения к Государственному флагу Российской </a:t>
            </a:r>
            <a:r>
              <a:rPr lang="ru-RU" sz="2200" b="1" dirty="0" smtClean="0"/>
              <a:t>Федерации</a:t>
            </a:r>
            <a:endParaRPr lang="ru-RU" sz="2200" b="1" dirty="0" smtClean="0"/>
          </a:p>
          <a:p>
            <a:pPr>
              <a:lnSpc>
                <a:spcPct val="150000"/>
              </a:lnSpc>
            </a:pPr>
            <a:r>
              <a:rPr lang="ru-RU" sz="2200" b="1" u="sng" dirty="0" smtClean="0"/>
              <a:t>Задачи</a:t>
            </a:r>
            <a:r>
              <a:rPr lang="ru-RU" sz="2200" b="1" dirty="0" smtClean="0"/>
              <a:t>: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200" b="1" dirty="0" smtClean="0"/>
              <a:t>Актуализировать </a:t>
            </a:r>
            <a:r>
              <a:rPr lang="ru-RU" sz="2200" b="1" dirty="0" smtClean="0"/>
              <a:t>знания участников об истории и символическом значении Государственного флага Российской Федерации через включение в коллективную творческую </a:t>
            </a:r>
            <a:r>
              <a:rPr lang="ru-RU" sz="2200" b="1" dirty="0" smtClean="0"/>
              <a:t>деятельность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200" b="1" dirty="0" smtClean="0"/>
              <a:t>Содействовать </a:t>
            </a:r>
            <a:r>
              <a:rPr lang="ru-RU" sz="2200" b="1" dirty="0" smtClean="0"/>
              <a:t>осмыслению участниками символического значения цветов Государственного флага </a:t>
            </a:r>
            <a:r>
              <a:rPr lang="ru-RU" sz="2200" b="1" dirty="0" err="1" smtClean="0"/>
              <a:t>Россий</a:t>
            </a:r>
            <a:endParaRPr lang="ru-RU" sz="2200" b="1" dirty="0" smtClean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200" b="1" dirty="0" smtClean="0"/>
              <a:t> </a:t>
            </a:r>
            <a:r>
              <a:rPr lang="ru-RU" sz="2200" b="1" dirty="0" smtClean="0"/>
              <a:t>Познакомить участников с правилами использования (обращения) Государственного флага Российской Федерации.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48680"/>
            <a:ext cx="799288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u="sng" dirty="0" smtClean="0"/>
              <a:t>Участники: </a:t>
            </a:r>
            <a:r>
              <a:rPr lang="ru-RU" sz="2200" b="1" dirty="0" smtClean="0"/>
              <a:t>дети старшего дошкольного возраста </a:t>
            </a:r>
          </a:p>
          <a:p>
            <a:pPr>
              <a:lnSpc>
                <a:spcPct val="150000"/>
              </a:lnSpc>
            </a:pPr>
            <a:r>
              <a:rPr lang="ru-RU" sz="2200" b="1" u="sng" dirty="0" smtClean="0"/>
              <a:t>Ведущий: </a:t>
            </a:r>
            <a:r>
              <a:rPr lang="ru-RU" sz="2200" b="1" dirty="0" smtClean="0"/>
              <a:t> воспитатель</a:t>
            </a:r>
          </a:p>
          <a:p>
            <a:pPr>
              <a:lnSpc>
                <a:spcPct val="150000"/>
              </a:lnSpc>
            </a:pPr>
            <a:r>
              <a:rPr lang="ru-RU" sz="2200" b="1" u="sng" dirty="0" smtClean="0"/>
              <a:t>Форма организации детей: </a:t>
            </a:r>
            <a:r>
              <a:rPr lang="ru-RU" sz="2200" b="1" dirty="0" smtClean="0"/>
              <a:t>фронтальная, групповая</a:t>
            </a:r>
          </a:p>
          <a:p>
            <a:pPr>
              <a:lnSpc>
                <a:spcPct val="150000"/>
              </a:lnSpc>
            </a:pPr>
            <a:r>
              <a:rPr lang="ru-RU" sz="2200" b="1" u="sng" dirty="0" smtClean="0"/>
              <a:t>Место проведения:</a:t>
            </a:r>
            <a:r>
              <a:rPr lang="ru-RU" sz="2200" b="1" dirty="0" smtClean="0"/>
              <a:t> </a:t>
            </a:r>
            <a:r>
              <a:rPr lang="ru-RU" sz="2200" b="1" dirty="0" smtClean="0"/>
              <a:t>музыкально-физкультурный зал с использованием </a:t>
            </a:r>
            <a:r>
              <a:rPr lang="ru-RU" sz="2200" b="1" dirty="0" smtClean="0"/>
              <a:t>мультимедийного </a:t>
            </a:r>
            <a:r>
              <a:rPr lang="ru-RU" sz="2200" b="1" dirty="0" smtClean="0"/>
              <a:t>оборудования</a:t>
            </a:r>
          </a:p>
          <a:p>
            <a:pPr>
              <a:lnSpc>
                <a:spcPct val="150000"/>
              </a:lnSpc>
            </a:pPr>
            <a:r>
              <a:rPr lang="ru-RU" sz="2200" b="1" u="sng" dirty="0" smtClean="0"/>
              <a:t>Оборудование и наглядные пособия</a:t>
            </a:r>
            <a:r>
              <a:rPr lang="ru-RU" sz="2200" b="1" dirty="0" smtClean="0"/>
              <a:t>: экран, проектор, компьютер-ноутбук, колонка, стулья по количеству участников, 1 </a:t>
            </a:r>
            <a:r>
              <a:rPr lang="ru-RU" sz="2200" b="1" dirty="0" smtClean="0"/>
              <a:t>стол для работы с клеем, </a:t>
            </a:r>
            <a:r>
              <a:rPr lang="ru-RU" sz="2200" b="1" dirty="0" smtClean="0"/>
              <a:t>ленты белого, синего и красного цветов (по 25-30 см) в равном количестве, ватман,  </a:t>
            </a:r>
            <a:r>
              <a:rPr lang="ru-RU" sz="2200" b="1" dirty="0" err="1" smtClean="0"/>
              <a:t>мультимедийная</a:t>
            </a:r>
            <a:r>
              <a:rPr lang="ru-RU" sz="2200" b="1" dirty="0" smtClean="0"/>
              <a:t> презентация, </a:t>
            </a:r>
            <a:r>
              <a:rPr lang="ru-RU" sz="2200" b="1" dirty="0" smtClean="0"/>
              <a:t>клей-карандаш 2 шт. для участников команд, </a:t>
            </a:r>
            <a:r>
              <a:rPr lang="ru-RU" sz="2200" b="1" dirty="0" err="1" smtClean="0"/>
              <a:t>флипчарт</a:t>
            </a:r>
            <a:r>
              <a:rPr lang="ru-RU" sz="2200" b="1" dirty="0" smtClean="0"/>
              <a:t>/доска </a:t>
            </a:r>
            <a:endParaRPr lang="ru-RU" sz="2200" b="1" dirty="0" smtClean="0"/>
          </a:p>
          <a:p>
            <a:endParaRPr lang="ru-RU" sz="2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357745" y="1260764"/>
          <a:ext cx="6733310" cy="637309"/>
        </p:xfrm>
        <a:graphic>
          <a:graphicData uri="http://schemas.openxmlformats.org/drawingml/2006/table">
            <a:tbl>
              <a:tblPr/>
              <a:tblGrid>
                <a:gridCol w="6733310"/>
              </a:tblGrid>
              <a:tr h="637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95536" y="1246909"/>
          <a:ext cx="7992888" cy="734291"/>
        </p:xfrm>
        <a:graphic>
          <a:graphicData uri="http://schemas.openxmlformats.org/drawingml/2006/table">
            <a:tbl>
              <a:tblPr/>
              <a:tblGrid>
                <a:gridCol w="3996444"/>
                <a:gridCol w="3996444"/>
              </a:tblGrid>
              <a:tr h="734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8864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План проведения занятия</a:t>
            </a:r>
          </a:p>
          <a:p>
            <a:pPr algn="ctr"/>
            <a:endParaRPr lang="ru-RU" sz="2200" b="1" u="sng" dirty="0" smtClean="0"/>
          </a:p>
          <a:p>
            <a:pPr algn="ctr"/>
            <a:endParaRPr lang="ru-RU" sz="2200" b="1" u="sng" dirty="0" smtClean="0"/>
          </a:p>
          <a:p>
            <a:r>
              <a:rPr lang="ru-RU" sz="2200" b="1" u="sng" dirty="0" smtClean="0"/>
              <a:t> </a:t>
            </a:r>
            <a:endParaRPr lang="ru-RU" sz="2200" b="1" u="sng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5536" y="836712"/>
          <a:ext cx="8640960" cy="5947356"/>
        </p:xfrm>
        <a:graphic>
          <a:graphicData uri="http://schemas.openxmlformats.org/drawingml/2006/table">
            <a:tbl>
              <a:tblPr/>
              <a:tblGrid>
                <a:gridCol w="5472608"/>
                <a:gridCol w="3168352"/>
              </a:tblGrid>
              <a:tr h="18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Организационный этап 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Задачи: подготовка участников к деятельности в рамках занятия.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участников 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Calibri"/>
                        </a:rPr>
                        <a:t>в 2 </a:t>
                      </a:r>
                      <a:r>
                        <a:rPr lang="ru-RU" sz="1300" b="1" dirty="0" smtClean="0">
                          <a:latin typeface="Calibri"/>
                          <a:ea typeface="Calibri"/>
                          <a:cs typeface="Calibri"/>
                        </a:rPr>
                        <a:t>подгруппы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Приходят на место проведения, занимают места по желанию.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Calibri"/>
                        </a:rPr>
                        <a:t>Результаты этапа: готовность групп к участию в занятии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1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Приветствие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создать эмоциональный настрой на активную деятельность, познакомить с темой занятия.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Напоминает о празднике, знакомит с названием дела, задаёт правила взаимодействия и дополняет правила с помощью обсуждения, для наглядности правила фиксирует на листе </a:t>
                      </a:r>
                      <a:r>
                        <a:rPr lang="ru-RU" sz="13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флипчарта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Добрый день, друзья! Сегодня не раз говорилось, что 22 августа – важный и день для каждого россиянина. День, когда мы напоминаем друг другу о важности быть настоящим гражданином своей страны, быть едиными, уважать законы, традиции, символы России. И я приглашаю вас участие в необычном занятии «Три главных цвета Родины моей», и речь в нём пойдёт о Государственном флаге Российской Федерации</a:t>
                      </a: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</a:p>
                    <a:p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 началом предлагаю договориться об основных правилах нашего события, а так как наше занятие необычное, то и правила будут особенными: 1) быть активным: высказывать свое мнение, помогать быть активным другим ребятам в отряде; 2) уважать мнение друг друга: выслушивать до конца, не перебивать; 3) если нравится идея или мысль – аплодировать.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принимаются? Есть то, что вы хотели бы дополнить?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Спасибо за мнения.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Слушают ведущего.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Принимают правила общения, дополняют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186" marR="53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357745" y="1260764"/>
          <a:ext cx="6733310" cy="637309"/>
        </p:xfrm>
        <a:graphic>
          <a:graphicData uri="http://schemas.openxmlformats.org/drawingml/2006/table">
            <a:tbl>
              <a:tblPr/>
              <a:tblGrid>
                <a:gridCol w="6733310"/>
              </a:tblGrid>
              <a:tr h="637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95536" y="1246909"/>
          <a:ext cx="7992888" cy="734291"/>
        </p:xfrm>
        <a:graphic>
          <a:graphicData uri="http://schemas.openxmlformats.org/drawingml/2006/table">
            <a:tbl>
              <a:tblPr/>
              <a:tblGrid>
                <a:gridCol w="3996444"/>
                <a:gridCol w="3996444"/>
              </a:tblGrid>
              <a:tr h="734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/>
              <a:t>План проведения занятия</a:t>
            </a:r>
          </a:p>
          <a:p>
            <a:pPr algn="ctr"/>
            <a:endParaRPr lang="ru-RU" sz="2200" b="1" u="sng" dirty="0" smtClean="0"/>
          </a:p>
          <a:p>
            <a:pPr algn="ctr"/>
            <a:endParaRPr lang="ru-RU" sz="2200" b="1" u="sng" dirty="0" smtClean="0"/>
          </a:p>
          <a:p>
            <a:r>
              <a:rPr lang="ru-RU" sz="2200" b="1" u="sng" dirty="0" smtClean="0"/>
              <a:t> </a:t>
            </a:r>
            <a:endParaRPr lang="ru-RU" sz="2200" b="1" u="sng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548681"/>
          <a:ext cx="8964488" cy="6048672"/>
        </p:xfrm>
        <a:graphic>
          <a:graphicData uri="http://schemas.openxmlformats.org/drawingml/2006/table">
            <a:tbl>
              <a:tblPr/>
              <a:tblGrid>
                <a:gridCol w="6334709"/>
                <a:gridCol w="2629779"/>
              </a:tblGrid>
              <a:tr h="32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1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7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Актуализирует знания об истории и значении флага в обществе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Уверены, что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вы многое знаете о флаге нашей страны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и часто его встречаете в разных местах и событиях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Давайте вспомним, где мы можем увидеть Государственный флаг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России?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Молодцы! Вы правильно назвали события и места, где можно увидеть Государственный флаг России.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Как вы думаете, почему такое значение придаётся флагу во всех государствах, почему государственные флаги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 всех странах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(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 их более двухсот)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используют на главных событиях?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Верно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Флаг, означающий в переводе с голландского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языка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«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знамя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,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а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знамя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от слова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знак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, «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знамение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то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,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что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заметно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-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использовался с давних времён, чтобы в боях было видно, куда двигаться войску или где собираться. К длинной палке привязывался пучок травы, ветки деревьев или перья, позже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яркая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ткань с изображением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символов. Так как это обеспечивало стягивание войск в определённое место, то флаг называли стягом. Часто флаг располагался рядом с предводителем. Если флаг захватывался противником, то было почти невозможно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управлять войском, и битва считалась проигранной.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Участники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отвечают на вопрос: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Где мы можем увидеть Государственный флаг России?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-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на зданиях Администрации, на спортивных соревнованиях, и т.д.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7" y="404669"/>
          <a:ext cx="8064896" cy="5737050"/>
        </p:xfrm>
        <a:graphic>
          <a:graphicData uri="http://schemas.openxmlformats.org/drawingml/2006/table">
            <a:tbl>
              <a:tblPr/>
              <a:tblGrid>
                <a:gridCol w="4329391"/>
                <a:gridCol w="3735505"/>
              </a:tblGrid>
              <a:tr h="13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Организационный этап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подготовка участников к деятельности в рамках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участников </a:t>
                      </a: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в 2 команды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Приходят на место проведения, занимают места по желанию.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Результаты этапа: готовность групп к участию в занятии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Приветствие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создать эмоциональный настрой на активную деятельность, познакомить с темой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4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Напоминает о празднике, знакомит с названием дела, задаёт правила взаимодействия и дополняет правила с помощью обсуждения, для наглядности правила фиксирует на листе флипчарта.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Добрый день, друзья! Сегодня не раз говорилось, что 22 августа – важный и день для каждого россиянина. День, когда мы напоминаем друг другу о важности быть настоящим гражданином своей страны, быть едиными, уважать законы, традиции, символы России. И я приглашаю вас участие в необычном занятии «Три главных цвета Родины моей», и речь в нём пойдёт о Государственном флаге Российской Федерации.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Перед началом предлагаю договориться об основных правилах нашего события, а так как наше занятие необычное, то и правила будут особенными: 1) быть активным: высказывать свое мнение, помогать быть активным другим ребятам в отряде; 2) уважать мнение друг друга: выслушивать до конца, не перебивать; 3) если нравится идея или мысль – аплодировать.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Правила принимаются? Есть то, что вы хотели бы дополнить?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Спасибо за мнения.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332948" y="1600200"/>
          <a:ext cx="2669103" cy="4525962"/>
        </p:xfrm>
        <a:graphic>
          <a:graphicData uri="http://schemas.openxmlformats.org/drawingml/2006/table">
            <a:tbl>
              <a:tblPr/>
              <a:tblGrid>
                <a:gridCol w="1886108"/>
                <a:gridCol w="782995"/>
              </a:tblGrid>
              <a:tr h="1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Таким образом, флаг сегодня – это символ, который является отличительным знаком, символом всего государства, описание и правила использования которого закреплено в законах, в России – это Федеральный конституционный закон от 25 декабря 2000 года «О Государственном флаге Российской Федерации».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Я предлагаю вспомнить общепринятые правила обращения с флагом, которые мы сегодня, в том числе, увидели утром на старте дня, запомнить эти правила и подсказывать своим друзьям, если они вдруг забудут о них. 1. Флаг не должен касаться земли, пола, воды. 2. Вывешиваемый флаг должен быть всегда в хорошем состоянии. 3. Внешний вид человека, поднимающего флаг России, или флаговой группы должен быть опрятным, аккуратным. 4. Флаг поднимается на полную высоту мачты (флагштока).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Государственного флага Российской Федерации и флага субъекта Российской Федерации Государственный флаг Российской Федерации располагается с левой стороны от другого флага, если стоять к ним лицом.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8.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нечетного числа флагов Государственный флаг Российской Федерации располагается в центре, а при подъеме (размещении) четного числа флагов (но более двух)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левее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центра.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9.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При одновременном подъеме (размещении) Государственного флага Российской Федерации и других флагов размер высота подъема Государственного флага Российской Федерации не может быть меньше высоты подъема других флагов.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Использование Государственного флага Российской Федерации с нарушением Федерального конституционного закона, а также надругательство над Государственным флагом Российской Федерации влечет за собой ответственность в соответствии с законодательством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Итак, давайте подведём итог. Какие из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правил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оказались новыми для вас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?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Молодцы!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 CYR"/>
                        <a:ea typeface="Calibri"/>
                        <a:cs typeface="Times New Roman CYR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Смотрят фото инструкции, слушают правила от ведущего.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Слайд 5. Фото инструкции 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Основные правила при использовании Государственного флага Российской Федерации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Перечисляют правила.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620689"/>
          <a:ext cx="8784975" cy="6327911"/>
        </p:xfrm>
        <a:graphic>
          <a:graphicData uri="http://schemas.openxmlformats.org/drawingml/2006/table">
            <a:tbl>
              <a:tblPr/>
              <a:tblGrid>
                <a:gridCol w="6207858"/>
                <a:gridCol w="2577117"/>
              </a:tblGrid>
              <a:tr h="216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5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91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3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Таким образом, флаг сегодня – это символ, который является отличительным знаком, символом всего государства, описание и правила использования которого закреплено в законах, в России – это Федеральный конституционный закон от 25 декабря 2000 года «О Государственном флаге Российской Федерации».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Я предлагаю вспомнить общепринятые правила обращения с флагом, которые мы сегодня, в том числе, увидели утром на старте дня, запомнить эти правила и подсказывать своим друзьям, если они вдруг забудут о них. </a:t>
                      </a:r>
                      <a:endParaRPr lang="ru-RU" sz="1300" b="1" i="1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Флаг не должен касаться земли, пола, воды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Вывешиваемый флаг должен быть всегда в хорошем состоянии.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Внешний вид человека, поднимающего флаг России, или </a:t>
                      </a:r>
                      <a:r>
                        <a:rPr lang="ru-RU" sz="13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флаговой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группы</a:t>
                      </a: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должен быть опрятным, аккуратным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Флаг поднимается на полную</a:t>
                      </a: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высоту мачты (флагштока)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При одновременном подъеме (размещении) Государственного флага Российской</a:t>
                      </a:r>
                      <a:r>
                        <a:rPr lang="ru-RU" sz="13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 и флага субъекта Российской Федерации Государственный флаг Российской Федерации располагается с левой стороны от другого флага, если стоять к ним лицом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 При одновременном подъеме (размещении) нечетного числа флагов Государственный флаг Российской Федерации располагается в центре, а при подъеме (размещении) четного числа флагов (но более двух) – левее центра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отвечают на вопрос: «Где мы можем увидеть Государственный флаг России?», - на зданиях Администрации, на 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спортивных соревнованиях, и т.д.</a:t>
                      </a: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Смотрят слайды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18864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  проведения занятия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7" y="404669"/>
          <a:ext cx="8064896" cy="5737050"/>
        </p:xfrm>
        <a:graphic>
          <a:graphicData uri="http://schemas.openxmlformats.org/drawingml/2006/table">
            <a:tbl>
              <a:tblPr/>
              <a:tblGrid>
                <a:gridCol w="4329391"/>
                <a:gridCol w="3735505"/>
              </a:tblGrid>
              <a:tr h="13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Организационный этап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подготовка участников к деятельности в рамках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участников </a:t>
                      </a: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в 2 команды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Приходят на место проведения, занимают места по желанию.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Результаты этапа: готовность групп к участию в занятии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Приветствие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создать эмоциональный настрой на активную деятельность, познакомить с темой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4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Напоминает о празднике, знакомит с названием дела, задаёт правила взаимодействия и дополняет правила с помощью обсуждения, для наглядности правила фиксирует на листе флипчарта.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Добрый день, друзья! Сегодня не раз говорилось, что 22 августа – важный и день для каждого россиянина. День, когда мы напоминаем друг другу о важности быть настоящим гражданином своей страны, быть едиными, уважать законы, традиции, символы России. И я приглашаю вас участие в необычном занятии «Три главных цвета Родины моей», и речь в нём пойдёт о Государственном флаге Российской Федерации.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Перед началом предлагаю договориться об основных правилах нашего события, а так как наше занятие необычное, то и правила будут особенными: 1) быть активным: высказывать свое мнение, помогать быть активным другим ребятам в отряде; 2) уважать мнение друг друга: выслушивать до конца, не перебивать; 3) если нравится идея или мысль – аплодировать.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Правила принимаются? Есть то, что вы хотели бы дополнить?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Спасибо за мнения.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332948" y="1600200"/>
          <a:ext cx="2669103" cy="4525962"/>
        </p:xfrm>
        <a:graphic>
          <a:graphicData uri="http://schemas.openxmlformats.org/drawingml/2006/table">
            <a:tbl>
              <a:tblPr/>
              <a:tblGrid>
                <a:gridCol w="1886108"/>
                <a:gridCol w="782995"/>
              </a:tblGrid>
              <a:tr h="1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Таким образом, флаг сегодня – это символ, который является отличительным знаком, символом всего государства, описание и правила использования которого закреплено в законах, в России – это Федеральный конституционный закон от 25 декабря 2000 года «О Государственном флаге Российской Федерации».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Я предлагаю вспомнить общепринятые правила обращения с флагом, которые мы сегодня, в том числе, увидели утром на старте дня, запомнить эти правила и подсказывать своим друзьям, если они вдруг забудут о них. 1. Флаг не должен касаться земли, пола, воды. 2. Вывешиваемый флаг должен быть всегда в хорошем состоянии. 3. Внешний вид человека, поднимающего флаг России, или флаговой группы должен быть опрятным, аккуратным. 4. Флаг поднимается на полную высоту мачты (флагштока).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Государственного флага Российской Федерации и флага субъекта Российской Федерации Государственный флаг Российской Федерации располагается с левой стороны от другого флага, если стоять к ним лицом.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8.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нечетного числа флагов Государственный флаг Российской Федерации располагается в центре, а при подъеме (размещении) четного числа флагов (но более двух)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левее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центра.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9.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При одновременном подъеме (размещении) Государственного флага Российской Федерации и других флагов размер высота подъема Государственного флага Российской Федерации не может быть меньше высоты подъема других флагов.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Использование Государственного флага Российской Федерации с нарушением Федерального конституционного закона, а также надругательство над Государственным флагом Российской Федерации влечет за собой ответственность в соответствии с законодательством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Итак, давайте подведём итог. Какие из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правил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оказались новыми для вас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?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Молодцы!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 CYR"/>
                        <a:ea typeface="Calibri"/>
                        <a:cs typeface="Times New Roman CYR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Смотрят фото инструкции, слушают правила от ведущего.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Слайд 5. Фото инструкции 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Основные правила при использовании Государственного флага Российской Федерации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Перечисляют правила.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3" y="620689"/>
          <a:ext cx="8568953" cy="5452770"/>
        </p:xfrm>
        <a:graphic>
          <a:graphicData uri="http://schemas.openxmlformats.org/drawingml/2006/table">
            <a:tbl>
              <a:tblPr/>
              <a:tblGrid>
                <a:gridCol w="6055207"/>
                <a:gridCol w="2513746"/>
              </a:tblGrid>
              <a:tr h="19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3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7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+mn-lt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одновременном подъеме (размещении) Государственного флага Российской Федерации и других флагов размер высота подъема Государственного флага Российской Федерации не может быть меньше высоты подъема других флагов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Использование Государственного флага Российской Федерации с нарушением Федерального конституционного закона, а также надругательство над Государственным флагом Российской Федерации влечет за собой ответственность в соответствии с законодательством Российской Федерации.</a:t>
                      </a:r>
                    </a:p>
                    <a:p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Итак, давайте подведём итог. Какие  правила вы запомнили?</a:t>
                      </a:r>
                    </a:p>
                    <a:p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Молодцы!</a:t>
                      </a:r>
                    </a:p>
                    <a:p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Смотрят слайды</a:t>
                      </a: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Перечислить правила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18864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  проведения занятия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7" y="404669"/>
          <a:ext cx="8064896" cy="5737050"/>
        </p:xfrm>
        <a:graphic>
          <a:graphicData uri="http://schemas.openxmlformats.org/drawingml/2006/table">
            <a:tbl>
              <a:tblPr/>
              <a:tblGrid>
                <a:gridCol w="4329391"/>
                <a:gridCol w="3735505"/>
              </a:tblGrid>
              <a:tr h="13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9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Организационный этап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</a:t>
                      </a: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подготовка участников к деятельности в рамках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5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Организует участников </a:t>
                      </a: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в 2 команды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Приходят на место проведения, занимают места по желанию.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Calibri"/>
                        </a:rPr>
                        <a:t>Результаты этапа: готовность групп к участию в занятии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8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Приветствие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создать эмоциональный настрой на активную деятельность, познакомить с темой занятия.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4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Напоминает о празднике, знакомит с названием дела, задаёт правила взаимодействия и дополняет правила с помощью обсуждения, для наглядности правила фиксирует на листе флипчарта.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Добрый день, друзья! Сегодня не раз говорилось, что 22 августа – важный и день для каждого россиянина. День, когда мы напоминаем друг другу о важности быть настоящим гражданином своей страны, быть едиными, уважать законы, традиции, символы России. И я приглашаю вас участие в необычном занятии «Три главных цвета Родины моей», и речь в нём пойдёт о Государственном флаге Российской Федерации.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Перед началом предлагаю договориться об основных правилах нашего события, а так как наше занятие необычное, то и правила будут особенными: 1) быть активным: высказывать свое мнение, помогать быть активным другим ребятам в отряде; 2) уважать мнение друг друга: выслушивать до конца, не перебивать; 3) если нравится идея или мысль – аплодировать.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Правила принимаются? Есть то, что вы хотели бы дополнить?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Спасибо за мнения.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563" marR="35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332948" y="1600200"/>
          <a:ext cx="2669103" cy="4525962"/>
        </p:xfrm>
        <a:graphic>
          <a:graphicData uri="http://schemas.openxmlformats.org/drawingml/2006/table">
            <a:tbl>
              <a:tblPr/>
              <a:tblGrid>
                <a:gridCol w="1886108"/>
                <a:gridCol w="782995"/>
              </a:tblGrid>
              <a:tr h="192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Результаты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этапа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эмоциональная готовность участников к взаимодействию, понимание ключевой темы предстоящего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отрядного дела</a:t>
                      </a:r>
                      <a:r>
                        <a:rPr lang="ru-RU" sz="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18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Беседа с участниками об истории появления флага, показ и обсуждение правил использования Государственного флага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Задачи: актуализировать знания участников об истории появления флага, познакомить с правилами использования Государственного флага Российской Федерации»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5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Таким образом, флаг сегодня – это символ, который является отличительным знаком, символом всего государства, описание и правила использования которого закреплено в законах, в России – это Федеральный конституционный закон от 25 декабря 2000 года «О Государственном флаге Российской Федерации».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Я предлагаю вспомнить общепринятые правила обращения с флагом, которые мы сегодня, в том числе, увидели утром на старте дня, запомнить эти правила и подсказывать своим друзьям, если они вдруг забудут о них. 1. Флаг не должен касаться земли, пола, воды. 2. Вывешиваемый флаг должен быть всегда в хорошем состоянии. 3. Внешний вид человека, поднимающего флаг России, или флаговой группы должен быть опрятным, аккуратным. 4. Флаг поднимается на полную высоту мачты (флагштока).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Государственного флага Российской Федерации и флага субъекта Российской Федерации Государственный флаг Российской Федерации располагается с левой стороны от другого флага, если стоять к ним лицом.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8.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При одновременном подъеме (размещении) нечетного числа флагов Государственный флаг Российской Федерации располагается в центре, а при подъеме (размещении) четного числа флагов (но более двух)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–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левее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центра.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9.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MT"/>
                          <a:ea typeface="Calibri"/>
                          <a:cs typeface="Arial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При одновременном подъеме (размещении) Государственного флага Российской Федерации и других флагов размер высота подъема Государственного флага Российской Федерации не может быть меньше высоты подъема других флагов. 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Использование Государственного флага Российской Федерации с нарушением Федерального конституционного закона, а также надругательство над Государственным флагом Российской Федерации влечет за собой ответственность в соответствии с законодательством Российской Федерации.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Итак, давайте подведём итог. Какие из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правил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оказались новыми для вас</a:t>
                      </a:r>
                      <a:r>
                        <a:rPr lang="ru-RU" sz="500" i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?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i="1">
                          <a:solidFill>
                            <a:srgbClr val="000000"/>
                          </a:solidFill>
                          <a:latin typeface="Arial CYR"/>
                          <a:ea typeface="Calibri"/>
                          <a:cs typeface="Times New Roman"/>
                        </a:rPr>
                        <a:t>Молодцы!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Times New Roman CYR"/>
                        <a:ea typeface="Calibri"/>
                        <a:cs typeface="Times New Roman CYR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Смотрят фото инструкции, слушают правила от ведущего.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Слайд 5. Фото инструкции 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Основные правила при использовании Государственного флага Российской Федерации</a:t>
                      </a: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  <a:cs typeface="Times New Roman CYR"/>
                        </a:rPr>
                        <a:t>Перечисляют правила.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01" marR="31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3" y="620689"/>
          <a:ext cx="8568955" cy="5225376"/>
        </p:xfrm>
        <a:graphic>
          <a:graphicData uri="http://schemas.openxmlformats.org/drawingml/2006/table">
            <a:tbl>
              <a:tblPr/>
              <a:tblGrid>
                <a:gridCol w="6055209"/>
                <a:gridCol w="2513746"/>
              </a:tblGrid>
              <a:tr h="19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ведущего (воспитателя)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Деятельность участников (детей)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Результаты: участники знают основные правила обращения с Государственным флагом Российской Федерации, могут их перечислить.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30">
                <a:tc gridSpan="2"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alibri"/>
                        </a:rPr>
                        <a:t>3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и реализация участниками творческой презентации цвета Государственного флага Российской Федерации: работа по группам.</a:t>
                      </a: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Задачи: помощь участниками в осмыслении значения цветов флага Российской Федерации</a:t>
                      </a: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4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Флаг нашей страны часто называют коротко – триколор, т.е. три цвета.</a:t>
                      </a:r>
                    </a:p>
                    <a:p>
                      <a:r>
                        <a:rPr lang="ru-RU" sz="13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настоящее время чаще всего (неофициально) используется следующая трактовка значений цветов флага России: </a:t>
                      </a:r>
                    </a:p>
                    <a:p>
                      <a:r>
                        <a:rPr lang="ru-RU" sz="13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белый цвет означает мир, чистоту, непорочность, совершенство;</a:t>
                      </a:r>
                    </a:p>
                    <a:p>
                      <a:r>
                        <a:rPr lang="ru-RU" sz="13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синий - цвет веры и верности, постоянства;</a:t>
                      </a:r>
                    </a:p>
                    <a:p>
                      <a:r>
                        <a:rPr lang="ru-RU" sz="13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красный цвет символизирует энергию, силу, кровь, пролитую за Отечество.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Теперь, когда вы будете смотреть на Государственный флаг России, вы лучше будете понимать, что за смысл вложен в цвета одного из главных символов нашей страны. И если вы когда-нибудь увидите проявление неуважительного отношения, например, среди ваших друзей к Государственному флагу России, найдите время, чтобы объяснить товарищу, почему важно уважать российский триколор – ведь это прежде всего уважение к нашей истории, народу России в целом и самого себя как гражданина России.</a:t>
                      </a:r>
                    </a:p>
                    <a:p>
                      <a:endParaRPr lang="ru-RU" sz="1300" b="1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Продуктивная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деятельность по подгруппам</a:t>
                      </a:r>
                    </a:p>
                    <a:p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Каждая подгруппа выполняет аппликацию «Флаг» на ватмане из приготовленных заранее   полосок – ленточек  триколора.</a:t>
                      </a: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Высказывания детей.</a:t>
                      </a: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196" marR="2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188640"/>
            <a:ext cx="28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  проведения занятия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3963</Words>
  <Application>Microsoft Office PowerPoint</Application>
  <PresentationFormat>Экран (4:3)</PresentationFormat>
  <Paragraphs>259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44</cp:revision>
  <dcterms:created xsi:type="dcterms:W3CDTF">2022-08-23T07:12:07Z</dcterms:created>
  <dcterms:modified xsi:type="dcterms:W3CDTF">2022-08-23T12:16:39Z</dcterms:modified>
</cp:coreProperties>
</file>