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9" r:id="rId7"/>
    <p:sldId id="270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64704"/>
            <a:ext cx="770366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7030A0"/>
                </a:solidFill>
              </a:rPr>
              <a:t>Родительское собрание в подготовительной к школе группе на тему: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«А вы готовы в первый класс?»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Подготовила и провела старший воспитатель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Виноградова Елена Анатольевна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высшая квалификационная категория</a:t>
            </a:r>
          </a:p>
          <a:p>
            <a:pPr algn="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r"/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619672" y="47667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МДОУ Волжский детский сад ОВ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6237312"/>
            <a:ext cx="1330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Волга, 2022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99288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Интеллектуальная готовность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r>
              <a:rPr lang="ru-RU" sz="2000" dirty="0" smtClean="0"/>
              <a:t>Чтобы стимулировать интеллектуальную готовность к школе, делитесь с ребенком знаниями об окружающем мире из своего личного опыта. Читайте ему художественную и познавательную литературу, предлагайте смотреть познавательные телепередачи. Посещайте вместе с ребенком музеи, выставки, ходите в библиотеку, театр, цирк, лес. Проводите с ребенком опыты и эксперименты, наблюдайте за растительным и животным миром, явлениями природы — это комфортно делать летом. Играйте с ребенком в настольные дидактические игры по его возрасту, выполняйте развивающие задания в пособиях. Обсуждайте с ребенком события в его жизни, интересуйтесь его мнением и предложениями. Мотивируйте его заниматься творческой деятельностью.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endParaRPr lang="ru-RU" sz="2000" b="1" dirty="0" smtClean="0"/>
          </a:p>
          <a:p>
            <a:pPr algn="ctr"/>
            <a:endParaRPr lang="ru-RU" sz="2000" b="1" dirty="0" smtClean="0"/>
          </a:p>
          <a:p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56084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Социальная готовность к школе</a:t>
            </a:r>
          </a:p>
          <a:p>
            <a:pPr algn="ctr"/>
            <a:endParaRPr lang="ru-RU" sz="2000" b="1" dirty="0" smtClean="0"/>
          </a:p>
          <a:p>
            <a:r>
              <a:rPr lang="ru-RU" sz="2000" dirty="0" smtClean="0"/>
              <a:t>Первокласснику необходимо уметь общаться и согласовывать свои действия со сверстниками. Поэтому, чтобы развивать социальную готовность к школе, важно поощрять общение ребенка со сверстниками: на улице, на детской площадке, в гостях. Учите ребенка навыкам общения и взаимодействия. Объясните, как здороваться и прощаться, как извиниться, попросить игрушку или вступить в игру. Рассказывайте ребенку, как поделить игрушку, определить очередность в игре, как говорить «нет». Научите его вежливым словам, правилам поведения в общественных местах. Поддерживайте авторитет других взрослых, с которыми ребенок взаимодействует в семье и детском саду, не обсуждайте их в его присутствии. Следите за временем, которое ребенок проводит с </a:t>
            </a:r>
            <a:r>
              <a:rPr lang="ru-RU" sz="2000" dirty="0" err="1" smtClean="0"/>
              <a:t>гаджетами</a:t>
            </a:r>
            <a:r>
              <a:rPr lang="ru-RU" sz="2000" dirty="0" smtClean="0"/>
              <a:t> и перед телевизором. Контролируйте собственный стиль общения с людьми, ведь ребенок перенимает повадки значимых взрослых. Помните о том, что нельзя удовлетворять все прихоти и желания ребенка, ведь иначе он будет ждать этого и за пределами дома.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Интервью с будущими первоклассниками  о школе (</a:t>
            </a:r>
            <a:r>
              <a:rPr lang="ru-RU" b="1" smtClean="0"/>
              <a:t>видео ролик)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Подведение итогов</a:t>
            </a:r>
          </a:p>
          <a:p>
            <a:r>
              <a:rPr lang="ru-RU" dirty="0" smtClean="0"/>
              <a:t>2 минуты</a:t>
            </a:r>
          </a:p>
          <a:p>
            <a:r>
              <a:rPr lang="ru-RU" b="1" dirty="0" smtClean="0"/>
              <a:t>Педагог-психолог</a:t>
            </a:r>
          </a:p>
          <a:p>
            <a:r>
              <a:rPr lang="ru-RU" dirty="0" smtClean="0"/>
              <a:t>Сегодня мы с вами обсудили критерии психологической готовности к школе. Теперь каждый из вас точно знает, на что обратить внимание при подготовке своего ребенка к школе.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620688"/>
            <a:ext cx="813690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rgbClr val="7030A0"/>
                </a:solidFill>
              </a:rPr>
              <a:t>Участники:</a:t>
            </a:r>
            <a:r>
              <a:rPr lang="ru-RU" sz="2400" dirty="0" smtClean="0">
                <a:solidFill>
                  <a:srgbClr val="7030A0"/>
                </a:solidFill>
              </a:rPr>
              <a:t>   старший воспитатель, родители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u="sng" dirty="0" smtClean="0">
                <a:solidFill>
                  <a:srgbClr val="7030A0"/>
                </a:solidFill>
              </a:rPr>
              <a:t>Цель</a:t>
            </a:r>
            <a:r>
              <a:rPr lang="ru-RU" sz="2400" dirty="0" smtClean="0">
                <a:solidFill>
                  <a:srgbClr val="7030A0"/>
                </a:solidFill>
              </a:rPr>
              <a:t>: Организовать семинар-практикум для родителей.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u="sng" dirty="0" smtClean="0">
                <a:solidFill>
                  <a:srgbClr val="7030A0"/>
                </a:solidFill>
              </a:rPr>
              <a:t>Задачи:</a:t>
            </a:r>
            <a:r>
              <a:rPr lang="ru-RU" sz="2400" dirty="0" smtClean="0">
                <a:solidFill>
                  <a:srgbClr val="7030A0"/>
                </a:solidFill>
              </a:rPr>
              <a:t> Помочь родителям определить: обладает ли ребенок необходимыми навыками школьного обучения? Что действительно важно для будущего первоклассника? Какие знания и умения нужны в первую очередь?  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u="sng" dirty="0" smtClean="0">
                <a:solidFill>
                  <a:srgbClr val="7030A0"/>
                </a:solidFill>
              </a:rPr>
              <a:t>Материалы</a:t>
            </a:r>
            <a:r>
              <a:rPr lang="ru-RU" sz="2400" dirty="0" smtClean="0">
                <a:solidFill>
                  <a:srgbClr val="7030A0"/>
                </a:solidFill>
              </a:rPr>
              <a:t>: Бумага, пишущие принадлежности по количеству участников.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u="sng" dirty="0" smtClean="0">
                <a:solidFill>
                  <a:srgbClr val="7030A0"/>
                </a:solidFill>
              </a:rPr>
              <a:t>Оборудование: </a:t>
            </a:r>
            <a:r>
              <a:rPr lang="ru-RU" sz="2400" dirty="0" smtClean="0">
                <a:solidFill>
                  <a:srgbClr val="7030A0"/>
                </a:solidFill>
              </a:rPr>
              <a:t>Доска или </a:t>
            </a:r>
            <a:r>
              <a:rPr lang="ru-RU" sz="2400" dirty="0" err="1" smtClean="0">
                <a:solidFill>
                  <a:srgbClr val="7030A0"/>
                </a:solidFill>
              </a:rPr>
              <a:t>флипчат</a:t>
            </a:r>
            <a:r>
              <a:rPr lang="ru-RU" sz="2400" dirty="0" smtClean="0">
                <a:solidFill>
                  <a:srgbClr val="7030A0"/>
                </a:solidFill>
              </a:rPr>
              <a:t>, фломастеры, интерактивная доска.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u="sng" dirty="0" smtClean="0">
                <a:solidFill>
                  <a:srgbClr val="7030A0"/>
                </a:solidFill>
              </a:rPr>
              <a:t>Примерное время</a:t>
            </a:r>
            <a:r>
              <a:rPr lang="ru-RU" sz="2400" dirty="0" smtClean="0">
                <a:solidFill>
                  <a:srgbClr val="7030A0"/>
                </a:solidFill>
              </a:rPr>
              <a:t>:  30-60 мин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4266" y="476672"/>
            <a:ext cx="798419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/>
              <a:t>Мозговой штурм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Опрос родителей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Подумайте и составьте список качеств, которые характеризуют готовность ребенка к школе. И постарайтесь ответить на вопрос:</a:t>
            </a:r>
            <a:r>
              <a:rPr lang="ru-RU" sz="2400" dirty="0" smtClean="0"/>
              <a:t> </a:t>
            </a:r>
            <a:r>
              <a:rPr lang="ru-RU" sz="2400" dirty="0" smtClean="0"/>
              <a:t>«</a:t>
            </a:r>
            <a:r>
              <a:rPr lang="ru-RU" sz="2400" dirty="0" smtClean="0"/>
              <a:t>Каким должен быть ребенок, что он должен уметь, </a:t>
            </a:r>
            <a:r>
              <a:rPr lang="ru-RU" sz="2400" dirty="0" smtClean="0"/>
              <a:t>чтоб </a:t>
            </a:r>
            <a:r>
              <a:rPr lang="ru-RU" sz="2400" dirty="0" smtClean="0"/>
              <a:t>его </a:t>
            </a:r>
            <a:r>
              <a:rPr lang="ru-RU" sz="2400" dirty="0" smtClean="0"/>
              <a:t>можно </a:t>
            </a:r>
            <a:r>
              <a:rPr lang="ru-RU" sz="2400" dirty="0" smtClean="0"/>
              <a:t>было назвать готовым к школе?»</a:t>
            </a:r>
          </a:p>
          <a:p>
            <a:pPr algn="ctr">
              <a:lnSpc>
                <a:spcPct val="150000"/>
              </a:lnSpc>
            </a:pPr>
            <a:endParaRPr lang="ru-RU" sz="2400" dirty="0" smtClean="0"/>
          </a:p>
          <a:p>
            <a:pPr>
              <a:lnSpc>
                <a:spcPct val="150000"/>
              </a:lnSpc>
            </a:pP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Обсуждение</a:t>
            </a:r>
          </a:p>
          <a:p>
            <a:pPr algn="ctr">
              <a:lnSpc>
                <a:spcPct val="150000"/>
              </a:lnSpc>
            </a:pPr>
            <a:endParaRPr lang="ru-RU" sz="2400" dirty="0" smtClean="0"/>
          </a:p>
          <a:p>
            <a:pPr algn="ctr">
              <a:lnSpc>
                <a:spcPct val="150000"/>
              </a:lnSpc>
            </a:pPr>
            <a:endParaRPr lang="ru-RU" sz="2400" dirty="0" smtClean="0"/>
          </a:p>
          <a:p>
            <a:pPr algn="ctr">
              <a:lnSpc>
                <a:spcPct val="15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dirty="0" smtClean="0"/>
              <a:t>Готовность к школе подразделяется на </a:t>
            </a:r>
          </a:p>
          <a:p>
            <a:pPr algn="ctr"/>
            <a:r>
              <a:rPr lang="ru-RU" sz="2400" b="1" dirty="0" smtClean="0"/>
              <a:t>физическую и психологическую</a:t>
            </a:r>
            <a:r>
              <a:rPr lang="ru-RU" sz="2400" dirty="0" smtClean="0"/>
              <a:t>. </a:t>
            </a:r>
          </a:p>
          <a:p>
            <a:endParaRPr lang="ru-RU" sz="2400" b="1" dirty="0" smtClean="0"/>
          </a:p>
          <a:p>
            <a:pPr algn="ctr"/>
            <a:r>
              <a:rPr lang="ru-RU" sz="2400" b="1" dirty="0" smtClean="0"/>
              <a:t>Физическая готовность к школе</a:t>
            </a:r>
            <a:r>
              <a:rPr lang="ru-RU" sz="2400" dirty="0" smtClean="0"/>
              <a:t> 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475656" y="2852936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555776" y="2852936"/>
            <a:ext cx="93610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7584" y="3356992"/>
            <a:ext cx="163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выносливость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43651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ловкость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283968" y="2924944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51920" y="4509120"/>
            <a:ext cx="1060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скорость</a:t>
            </a:r>
            <a:endParaRPr lang="ru-RU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292080" y="2852936"/>
            <a:ext cx="86409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588224" y="2852936"/>
            <a:ext cx="144016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52120" y="4221088"/>
            <a:ext cx="1616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моторная </a:t>
            </a:r>
          </a:p>
          <a:p>
            <a:pPr algn="ctr"/>
            <a:r>
              <a:rPr lang="ru-RU" b="1" dirty="0" smtClean="0"/>
              <a:t>координация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740352" y="4077072"/>
            <a:ext cx="1043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ЛФК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79512" y="620688"/>
            <a:ext cx="91536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Психологическая готовность к школе включает в себя </a:t>
            </a:r>
          </a:p>
          <a:p>
            <a:pPr algn="ctr"/>
            <a:r>
              <a:rPr lang="ru-RU" sz="2400" b="1" dirty="0" smtClean="0"/>
              <a:t>четыре аспекта: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331640" y="1988840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059832" y="1988840"/>
            <a:ext cx="7200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644008" y="1988840"/>
            <a:ext cx="72008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588224" y="1700808"/>
            <a:ext cx="86409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9512" y="314096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Мотивационная</a:t>
            </a:r>
          </a:p>
          <a:p>
            <a:pPr algn="ctr"/>
            <a:r>
              <a:rPr lang="ru-RU" sz="2000" b="1" dirty="0" smtClean="0"/>
              <a:t>готовность</a:t>
            </a:r>
            <a:endParaRPr lang="ru-RU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907704" y="393305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Волевая готовность</a:t>
            </a:r>
            <a:endParaRPr lang="ru-RU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283968" y="3861048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Интеллектуальная </a:t>
            </a:r>
          </a:p>
          <a:p>
            <a:pPr algn="ctr"/>
            <a:r>
              <a:rPr lang="ru-RU" sz="2000" b="1" dirty="0" smtClean="0"/>
              <a:t>готовность</a:t>
            </a:r>
            <a:endParaRPr lang="ru-RU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76256" y="364502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Социальная</a:t>
            </a:r>
          </a:p>
          <a:p>
            <a:pPr algn="ctr"/>
            <a:r>
              <a:rPr lang="ru-RU" sz="2000" b="1" dirty="0" smtClean="0"/>
              <a:t> готовность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67544" y="836712"/>
            <a:ext cx="9153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0"/>
            <a:ext cx="856895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/>
              <a:t>Мотивационная готовность к школе предполагает</a:t>
            </a:r>
            <a:r>
              <a:rPr lang="ru-RU" dirty="0" smtClean="0"/>
              <a:t>, что ребенок хочет учиться, выполнять определенные обязанности, связанные с новым статусом школьника. Он любопытен, проявляет познавательный интерес. У ребенка с мотивационной готовностью познавательный мотив, а также стремление общаться со сверстниками и взрослыми побеждают игровой мотив.</a:t>
            </a:r>
          </a:p>
          <a:p>
            <a:r>
              <a:rPr lang="ru-RU" b="1" i="1" u="sng" dirty="0" smtClean="0"/>
              <a:t>О волевой готовности к школе можно говорить,</a:t>
            </a:r>
            <a:r>
              <a:rPr lang="ru-RU" dirty="0" smtClean="0"/>
              <a:t> когда ребенок способен сосредоточиться на учебной задаче, умеет подчинять свои желания правилам и работать в соответствии с инструкцией взрослого. Он достаточно самостоятелен, то есть способен без присутствия взрослого заниматься, принимать пищу, переодеваться. Он может организовать себе место для занятий и поддерживать порядок на своем столе.</a:t>
            </a:r>
          </a:p>
          <a:p>
            <a:r>
              <a:rPr lang="ru-RU" b="1" i="1" u="sng" dirty="0" smtClean="0"/>
              <a:t>При интеллектуальной готовности к школе</a:t>
            </a:r>
            <a:r>
              <a:rPr lang="ru-RU" dirty="0" smtClean="0"/>
              <a:t> у ребенка достаточно развиты психические процессы, то есть восприятие, память, внимание, мышление, речь. Также этот вид готовности предполагает, что у будущего первоклассника есть достаточный набор знаний и умений. Это знания об окружающем мире, элементарные математические знания и умения, графические умения, готовность к обучению грамоте.</a:t>
            </a:r>
          </a:p>
          <a:p>
            <a:r>
              <a:rPr lang="ru-RU" b="1" i="1" u="sng" dirty="0" smtClean="0"/>
              <a:t>Социальную готовность к школе</a:t>
            </a:r>
            <a:r>
              <a:rPr lang="ru-RU" dirty="0" smtClean="0"/>
              <a:t> определяет потребность ребенка в общении со сверстниками и взрослыми, а также то, что у него сформированы навыки общения. Ребенок легко вступает в контакт, не агрессивен, умеет найти выход из проблемных ситуаций общения, признает авторитет взрослых. У ребенка сформировано умение слушать другого и согласовывать с ним свои действия, руководствоваться установленными правилами, работать в команде, умение понимать интересы и обычаи детской группы.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67544" y="836712"/>
            <a:ext cx="9153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404665"/>
            <a:ext cx="864096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Работа в группах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>
              <a:lnSpc>
                <a:spcPct val="150000"/>
              </a:lnSpc>
            </a:pPr>
            <a:r>
              <a:rPr lang="ru-RU" sz="2400" b="1" dirty="0" smtClean="0"/>
              <a:t>Способы развития  знаний, умений и навыков,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/>
              <a:t>которые необходимы будущему первокласснику во всех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/>
              <a:t>четырех направлениях: мотивационном, волевом, интеллектуальном, социальном?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76673"/>
            <a:ext cx="7488832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Мотивационная готовность</a:t>
            </a:r>
          </a:p>
          <a:p>
            <a:pPr algn="ctr"/>
            <a:endParaRPr lang="ru-RU" sz="2000" b="1" dirty="0" smtClean="0"/>
          </a:p>
          <a:p>
            <a:r>
              <a:rPr lang="ru-RU" sz="2000" dirty="0" smtClean="0"/>
              <a:t>Чтобы сформировать мотивационную готовность, взрослому нужно в позитивном ключе рассказывать ребенку о школе: зачем она нужна, что там делают дети, что такое урок и перемена. Важно не запугивать ребенка школой, а поддерживать и стимулировать его познавательные интересы, то есть побудить ребенка самому хотеть получить новые знания, научиться чему-либо. Полезно придумать практические примеры и показать на них, как полученные в школе знания помогают в жизни. Следует хвалить ребенка, когда он проявляет нужные в школе качества: самостоятельность, ответственность, организованность, инициативу, целеустремленность. Важно формировать у ребенка адекватную самооценку — для этого не преувеличивать и не преуменьшать его заслуги, а при неудачах оценивать его поступки, а не личность.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 </a:t>
            </a: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Волевая готовность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Волевая готовность предполагает умение достигать учебную цель, стремление выполнить задачу. Чтобы ее развить, взрослый должен ставить перед ребенком такие цели, которые он бы принял, сделал своими. Тогда у ребенка появится желание достигнуть цель. Нужно направлять его, учить не пасовать перед трудностями, а преодолевать их.</a:t>
            </a:r>
          </a:p>
          <a:p>
            <a:endParaRPr lang="ru-RU" dirty="0" smtClean="0"/>
          </a:p>
          <a:p>
            <a:r>
              <a:rPr lang="ru-RU" dirty="0" smtClean="0"/>
              <a:t>Чтобы развивать у ребенка организованность, взрослый должен в первую очередь научить его понимать время и пользоваться часами.</a:t>
            </a:r>
          </a:p>
          <a:p>
            <a:endParaRPr lang="ru-RU" dirty="0" smtClean="0"/>
          </a:p>
          <a:p>
            <a:r>
              <a:rPr lang="ru-RU" dirty="0" smtClean="0"/>
              <a:t>Чтобы развивать самостоятельность, взрослый должен перестать выполнять за ребенка то, что тот уже умеет делать сам. Важно научить его всем необходимым навыкам самообслуживания: накладывать еду себе в тарелку, наливать чай, делать бутерброды, мыться, завязывать шнурки на обуви, застегивать верхнюю одежду, складывать ее в шкаф, открывать дверь ключом.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216</Words>
  <Application>Microsoft Office PowerPoint</Application>
  <PresentationFormat>Экран (4:3)</PresentationFormat>
  <Paragraphs>175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42</cp:revision>
  <dcterms:created xsi:type="dcterms:W3CDTF">2022-02-14T11:29:48Z</dcterms:created>
  <dcterms:modified xsi:type="dcterms:W3CDTF">2022-02-18T07:08:37Z</dcterms:modified>
</cp:coreProperties>
</file>