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AA5E26-6932-4A95-8DC6-D58AB004A0CE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564BAA-B216-4C7E-876D-D1575C4A17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72;&#1085;&#1082;&#1077;&#1090;&#1072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77;&#1079;&#1076;%20&#1076;&#1083;&#1103;%20&#1084;&#1072;&#1090;&#1088;&#1077;&#1096;&#1082;&#1080;.docx" TargetMode="External"/><Relationship Id="rId7" Type="http://schemas.openxmlformats.org/officeDocument/2006/relationships/hyperlink" Target="&#1089;&#1090;&#1077;&#1085;&#1076;&#1086;&#1074;&#1072;&#1103;%20&#1080;&#1085;&#1092;&#1086;&#1088;&#1084;&#1072;&#1094;&#1080;&#1103;.docx" TargetMode="External"/><Relationship Id="rId2" Type="http://schemas.openxmlformats.org/officeDocument/2006/relationships/hyperlink" Target="&#1041;&#1072;&#1096;&#1077;&#1085;&#1082;&#1072;%20&#1080;&#1079;%20&#1082;&#1091;&#1073;&#1080;&#1082;&#1086;&#1074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1;&#1077;&#1089;&#1077;&#1085;&#1082;&#1072;%20&#1089;%20&#1073;&#1072;&#1096;&#1085;&#1077;&#1081;.docx" TargetMode="External"/><Relationship Id="rId5" Type="http://schemas.openxmlformats.org/officeDocument/2006/relationships/hyperlink" Target="&#1051;&#1077;&#1089;&#1077;&#1085;&#1082;&#1072;.docx" TargetMode="External"/><Relationship Id="rId4" Type="http://schemas.openxmlformats.org/officeDocument/2006/relationships/hyperlink" Target="&#1044;&#1086;&#1088;&#1086;&#1078;&#1082;&#1072;%20&#1076;&#1083;&#1103;%20&#1084;&#1072;&#1096;&#1080;&#1085;&#1082;&#1080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1357290" y="4143380"/>
            <a:ext cx="1500198" cy="14287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МДОУ  Волжский детский сад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4714908"/>
          </a:xfrm>
          <a:noFill/>
          <a:scene3d>
            <a:camera prst="orthographicFront"/>
            <a:lightRig rig="threePt" dir="t"/>
          </a:scene3d>
          <a:sp3d extrusionH="76200">
            <a:extrusionClr>
              <a:srgbClr val="C00000"/>
            </a:extrusionClr>
          </a:sp3d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Проект</a:t>
            </a:r>
          </a:p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«Знакомство с кубиком»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Подготовили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Воспитатель </a:t>
            </a:r>
            <a:r>
              <a:rPr lang="ru-RU" sz="2400" dirty="0" smtClean="0">
                <a:solidFill>
                  <a:schemeClr val="bg1"/>
                </a:solidFill>
              </a:rPr>
              <a:t>Кузнецова Р. Ф</a:t>
            </a:r>
          </a:p>
          <a:p>
            <a:pPr algn="ctr"/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357158" y="5214950"/>
            <a:ext cx="2071702" cy="16430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642910" y="3643314"/>
            <a:ext cx="1571636" cy="178595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ЗАВЕРШАЮЩИЙ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Коллективная (групповая) работа «Построим поезд для зверят»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ДИАГНОСТИЧЕСКИЙ ИНСТРУМЕНТАРИЙ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Наблюдения за детьми  во время образовательной и самостоятельной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ОСНАЩЕНИЕ РАЗВИВАЮЩЕЙ ПРЕДМЕТНО- ПРОСТРАНСТВЕННОЙ СРЕДЫ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/>
          <a:lstStyle/>
          <a:p>
            <a:r>
              <a:rPr lang="ru-RU" dirty="0" smtClean="0"/>
              <a:t>Строительный материал Агаповой</a:t>
            </a:r>
          </a:p>
          <a:p>
            <a:r>
              <a:rPr lang="ru-RU" dirty="0" smtClean="0"/>
              <a:t>Настольный конструктор деревянный с неокрашенными и цветными элементами</a:t>
            </a:r>
          </a:p>
          <a:p>
            <a:r>
              <a:rPr lang="ru-RU" dirty="0" smtClean="0"/>
              <a:t>Разрезные картинки</a:t>
            </a:r>
          </a:p>
          <a:p>
            <a:r>
              <a:rPr lang="ru-RU" dirty="0" smtClean="0"/>
              <a:t>Крупный строитель</a:t>
            </a:r>
          </a:p>
          <a:p>
            <a:r>
              <a:rPr lang="ru-RU" dirty="0" smtClean="0"/>
              <a:t>Игрушки для обыгрывания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ru-RU" sz="2000" dirty="0" smtClean="0"/>
              <a:t>Литвинова О.Э  Конструирование с детьми раннего дошкольного возраста. Конспекты совместной деятельности с детьми 2-3 лет</a:t>
            </a:r>
            <a:r>
              <a:rPr lang="en-US" sz="2000" dirty="0" smtClean="0"/>
              <a:t>:</a:t>
            </a:r>
            <a:r>
              <a:rPr lang="ru-RU" sz="2000" dirty="0" smtClean="0"/>
              <a:t> учеб. -метод. пособие.- СПб. </a:t>
            </a:r>
            <a:r>
              <a:rPr lang="en-US" sz="2000" dirty="0" smtClean="0"/>
              <a:t>;</a:t>
            </a:r>
            <a:r>
              <a:rPr lang="ru-RU" sz="2000" dirty="0" smtClean="0"/>
              <a:t> « ИЗДАТЕЛЬСТВО ДЕТСТВО-ПРЕСС»,2015.-160С.</a:t>
            </a:r>
          </a:p>
          <a:p>
            <a:r>
              <a:rPr lang="ru-RU" sz="2000" dirty="0" smtClean="0"/>
              <a:t>Г.Г.Григорьева,  Н. Н. </a:t>
            </a:r>
            <a:r>
              <a:rPr lang="ru-RU" sz="2000" dirty="0" err="1" smtClean="0"/>
              <a:t>Кочетова</a:t>
            </a:r>
            <a:r>
              <a:rPr lang="ru-RU" sz="2000" dirty="0" smtClean="0"/>
              <a:t>,  Д.В.Сергеева  Кроха</a:t>
            </a:r>
            <a:r>
              <a:rPr lang="en-US" sz="2000" dirty="0" smtClean="0"/>
              <a:t>:</a:t>
            </a:r>
            <a:r>
              <a:rPr lang="ru-RU" sz="2000" dirty="0" smtClean="0"/>
              <a:t> программа воспитания и развития детей раннего возраста в условиях </a:t>
            </a:r>
            <a:r>
              <a:rPr lang="ru-RU" sz="2000" dirty="0" err="1" smtClean="0"/>
              <a:t>дош</a:t>
            </a:r>
            <a:r>
              <a:rPr lang="ru-RU" sz="2000" dirty="0" smtClean="0"/>
              <a:t>. Учреждений. М</a:t>
            </a:r>
            <a:r>
              <a:rPr lang="en-US" sz="2000" dirty="0" smtClean="0"/>
              <a:t>: </a:t>
            </a:r>
            <a:r>
              <a:rPr lang="ru-RU" sz="2000" dirty="0" smtClean="0"/>
              <a:t>Просвещение, 2007.-80</a:t>
            </a:r>
          </a:p>
          <a:p>
            <a:r>
              <a:rPr lang="ru-RU" sz="2000" dirty="0" smtClean="0"/>
              <a:t>Е.А . </a:t>
            </a:r>
            <a:r>
              <a:rPr lang="ru-RU" sz="2000" dirty="0" err="1" smtClean="0"/>
              <a:t>Стребелева</a:t>
            </a:r>
            <a:r>
              <a:rPr lang="ru-RU" sz="2000" dirty="0" smtClean="0"/>
              <a:t> , Г.А.Мишина. Ю.А . </a:t>
            </a:r>
            <a:r>
              <a:rPr lang="ru-RU" sz="2000" dirty="0" err="1" smtClean="0"/>
              <a:t>Разенкова</a:t>
            </a:r>
            <a:r>
              <a:rPr lang="ru-RU" sz="2000" dirty="0" smtClean="0"/>
              <a:t> Психолого-педагогическая диагностика развития детей раннего и дошкольного возраста</a:t>
            </a:r>
            <a:r>
              <a:rPr lang="en-US" sz="2000" dirty="0" smtClean="0"/>
              <a:t>:</a:t>
            </a:r>
            <a:r>
              <a:rPr lang="ru-RU" sz="2000" dirty="0" smtClean="0"/>
              <a:t> метод. Пособие</a:t>
            </a:r>
            <a:r>
              <a:rPr lang="en-US" sz="2000" dirty="0" smtClean="0"/>
              <a:t>: c </a:t>
            </a:r>
            <a:r>
              <a:rPr lang="ru-RU" sz="2000" dirty="0" smtClean="0"/>
              <a:t>приложением альбома « </a:t>
            </a:r>
            <a:r>
              <a:rPr lang="ru-RU" sz="2000" dirty="0" err="1" smtClean="0"/>
              <a:t>Нагляд</a:t>
            </a:r>
            <a:r>
              <a:rPr lang="ru-RU" sz="2000" dirty="0" smtClean="0"/>
              <a:t>. материал для обследования детей»</a:t>
            </a:r>
          </a:p>
          <a:p>
            <a:r>
              <a:rPr lang="ru-RU" sz="2000" dirty="0" smtClean="0"/>
              <a:t>Приказ </a:t>
            </a:r>
            <a:r>
              <a:rPr lang="ru-RU" sz="2000" dirty="0" err="1" smtClean="0"/>
              <a:t>Минобр.науки</a:t>
            </a:r>
            <a:r>
              <a:rPr lang="ru-RU" sz="2000" dirty="0" smtClean="0"/>
              <a:t> России от 17.10.2013 N 1155 Об утверждении федерального государственного образовательного стандарта дошкольного образования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18944"/>
            <a:ext cx="5607636" cy="3710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процессе знакомства с кубиком у детей формируются  умственные , эстетические и трудовые способности детей. Развиваются умения анализировать предметы окружающего мира, самостоятельность мышления,  творчество, формируются ценные качества личности (целеустремленность, настойчивость в достижении цели, умение налаживать отношения со взрослыми и сверстниками), что важно для подготовки детей к обучению к школе. Конструирование является продуктивной деятельностью, отвечающей интересам и потребностям дошкольников.</a:t>
            </a:r>
          </a:p>
          <a:p>
            <a:r>
              <a:rPr lang="ru-RU" dirty="0" smtClean="0"/>
              <a:t>Во время конструирования происходит развитие восприятия, образного мышления, воображения и фантазии.</a:t>
            </a:r>
          </a:p>
          <a:p>
            <a:r>
              <a:rPr lang="ru-RU" dirty="0" smtClean="0"/>
              <a:t>Макаренко подчеркивал, что игры ребенка с игрушками- материалами, из которых он конструирует, «ближе всего стоят к нормальной человеческой деятельности</a:t>
            </a:r>
            <a:r>
              <a:rPr lang="en-US" dirty="0" smtClean="0"/>
              <a:t>: </a:t>
            </a:r>
            <a:r>
              <a:rPr lang="ru-RU" dirty="0" smtClean="0"/>
              <a:t> из материалов человек создает ценности и культуру»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Конструирование по ФГОС ДО определено как компонент обязательной части программы, вид деятельности, способствующий развитию исследовательской и творческой активности детей, а так же умений наблюдать и экспериментировать</a:t>
            </a:r>
            <a:r>
              <a:rPr lang="ru-RU" dirty="0" smtClean="0"/>
              <a:t>.</a:t>
            </a:r>
          </a:p>
          <a:p>
            <a:r>
              <a:rPr lang="ru-RU" sz="2000" dirty="0" smtClean="0"/>
              <a:t>Я работаю воспитателем и в результате наблюдений за детьми  2 -3 летнего возраста, сделала выводы</a:t>
            </a:r>
            <a:r>
              <a:rPr lang="en-US" sz="2000" dirty="0" smtClean="0"/>
              <a:t>:</a:t>
            </a:r>
            <a:r>
              <a:rPr lang="ru-RU" sz="2000" dirty="0" smtClean="0"/>
              <a:t> дети, редко посещающие детский сад, по причине болезни, не умеют играть с кубиком, не знакомы с  элементарными действиями с ним, не соотносят кубик со знакомыми предметами.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78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780928"/>
            <a:ext cx="3923928" cy="2601427"/>
          </a:xfrm>
          <a:prstGeom prst="rect">
            <a:avLst/>
          </a:prstGeom>
        </p:spPr>
      </p:pic>
      <p:pic>
        <p:nvPicPr>
          <p:cNvPr id="5" name="Рисунок 4" descr="S1780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506" y="3356992"/>
            <a:ext cx="4431816" cy="24928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780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СРОК РЕАЛИЗАЦИИ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Краткосрочный проект: 2 -3 недели</a:t>
            </a:r>
          </a:p>
          <a:p>
            <a:pPr>
              <a:buNone/>
            </a:pPr>
            <a:r>
              <a:rPr lang="ru-RU" sz="2800" dirty="0" smtClean="0"/>
              <a:t>Возраст</a:t>
            </a:r>
            <a:r>
              <a:rPr lang="en-US" sz="2800" dirty="0" smtClean="0"/>
              <a:t>:</a:t>
            </a:r>
            <a:r>
              <a:rPr lang="ru-RU" sz="2800" dirty="0" smtClean="0"/>
              <a:t> 2 – 3 года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2656"/>
            <a:ext cx="832964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Планомерность ( педагог распределяет материал соблюдая последовательность от простого к сложному)</a:t>
            </a:r>
          </a:p>
          <a:p>
            <a:r>
              <a:rPr lang="ru-RU" dirty="0" smtClean="0"/>
              <a:t>Принцип повторности образовательных ситуаций</a:t>
            </a:r>
          </a:p>
          <a:p>
            <a:r>
              <a:rPr lang="ru-RU" dirty="0" smtClean="0"/>
              <a:t>Принцип применения наглядности в сочетании со словом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ЦЕЛЕВЫЕ ОРИЕНТИРЫ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Ребенок интересуется окружающими предметами и активно действует с ними, эмоционально вовлечен в действия с  игрушками и другими предметами, стремится проявлять настойчивость в достижении результата своих действий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Стремится к общению со сверстниками и активно подражает им в достижениях и действиях</a:t>
            </a:r>
            <a:r>
              <a:rPr lang="en-US" dirty="0" smtClean="0"/>
              <a:t>;</a:t>
            </a:r>
            <a:r>
              <a:rPr lang="ru-RU" dirty="0" smtClean="0"/>
              <a:t> появляются игры, в которых ребенок воспроизводит действия взрослого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Проявляет интерес к сверстникам</a:t>
            </a:r>
            <a:r>
              <a:rPr lang="en-US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различают и называют кубик.</a:t>
            </a:r>
          </a:p>
          <a:p>
            <a:r>
              <a:rPr lang="ru-RU" dirty="0" smtClean="0"/>
              <a:t> называют конструктивные свойства  кубика  (все стороны кубика одинаковы….).</a:t>
            </a:r>
          </a:p>
          <a:p>
            <a:r>
              <a:rPr lang="ru-RU" dirty="0" smtClean="0"/>
              <a:t> Обыгрывают готовые постройки на основе понимания их назначения.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47500" lnSpcReduction="20000"/>
          </a:bodyPr>
          <a:lstStyle/>
          <a:p>
            <a:r>
              <a:rPr lang="ru-RU" sz="4500" dirty="0" smtClean="0"/>
              <a:t>Ознакомление  с кубиком и его конструктивными свойствами.</a:t>
            </a:r>
          </a:p>
          <a:p>
            <a:pPr algn="ctr">
              <a:buNone/>
            </a:pPr>
            <a:r>
              <a:rPr lang="ru-RU" sz="6400" dirty="0" smtClean="0">
                <a:solidFill>
                  <a:srgbClr val="0070C0"/>
                </a:solidFill>
              </a:rPr>
              <a:t>ЗАДАЧИ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   </a:t>
            </a:r>
            <a:r>
              <a:rPr lang="ru-RU" sz="4400" dirty="0" smtClean="0"/>
              <a:t>Знакомить ребенка с кубиком, помочь ему запомнить его название.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Соотносить игровой материал со знакомыми предметами (учить ребенка узнавать в детали образ предметов</a:t>
            </a:r>
            <a:r>
              <a:rPr lang="en-US" sz="4400" dirty="0" smtClean="0"/>
              <a:t>:</a:t>
            </a:r>
            <a:r>
              <a:rPr lang="ru-RU" sz="4400" dirty="0" smtClean="0"/>
              <a:t> кубик- табуретка…)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Знакомить с элементарными способами действия (накладывать кубик на кубик)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Учить соотносить форму детали с её конструктивными свойствами (кубик можно ставить любой стороной)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Развивать целенаправленные действия детей с несколькими однородными предметами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 Учить детей следить за действиями взрослых и воспроизводить их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Развивать у детей мелкую моторику и координацию рук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    Развивать активную речь детей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72476" cy="4895864"/>
          </a:xfrm>
        </p:spPr>
        <p:txBody>
          <a:bodyPr>
            <a:normAutofit/>
          </a:bodyPr>
          <a:lstStyle/>
          <a:p>
            <a:r>
              <a:rPr lang="ru-RU" dirty="0" smtClean="0"/>
              <a:t>Наблюдение за детьми во время образовательной  и самостоятельной деятельности детей</a:t>
            </a:r>
          </a:p>
          <a:p>
            <a:r>
              <a:rPr lang="ru-RU" dirty="0" smtClean="0">
                <a:hlinkClick r:id="rId2" action="ppaction://hlinkfile"/>
              </a:rPr>
              <a:t>Анкетирование с родителями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ru-RU" dirty="0" smtClean="0"/>
              <a:t>Образовательные  ситуации с детьми сопровождением стихов, </a:t>
            </a:r>
            <a:r>
              <a:rPr lang="ru-RU" dirty="0" err="1" smtClean="0"/>
              <a:t>потешек</a:t>
            </a:r>
            <a:r>
              <a:rPr lang="ru-RU" dirty="0" smtClean="0"/>
              <a:t>, обыгрыванием игрушек 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Башенка из кубиков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hlinkClick r:id="rId3" action="ppaction://hlinkfile"/>
              </a:rPr>
              <a:t>Поезд для матрешки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hlinkClick r:id="rId4" action="ppaction://hlinkfile"/>
              </a:rPr>
              <a:t>Дорожка для матрёшки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hlinkClick r:id="rId5" action="ppaction://hlinkfile"/>
              </a:rPr>
              <a:t>Лесенка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hlinkClick r:id="rId6" action="ppaction://hlinkfile"/>
              </a:rPr>
              <a:t>Лесенка с башней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Работа с родителями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smtClean="0">
                <a:hlinkClick r:id="rId7" action="ppaction://hlinkfile"/>
              </a:rPr>
              <a:t>стендовая информация по данной теме.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668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МДОУ  Волжский детский сад</vt:lpstr>
      <vt:lpstr>АКТУАЛЬНОСТЬ</vt:lpstr>
      <vt:lpstr>Слайд 3</vt:lpstr>
      <vt:lpstr>СРОК РЕАЛИЗАЦИИ</vt:lpstr>
      <vt:lpstr>ПРИНЦИПЫ</vt:lpstr>
      <vt:lpstr>ПЛАНИРУЕМЫЙ РЕЗУЛЬТАТ</vt:lpstr>
      <vt:lpstr>ЦЕЛЬ</vt:lpstr>
      <vt:lpstr>ПОДГОТОВИТЕЛЬНЫЙ ЭТАП</vt:lpstr>
      <vt:lpstr>ОСНОВНОЙ ЭТАП</vt:lpstr>
      <vt:lpstr>ЗАВЕРШАЮЩИЙ ЭТАП</vt:lpstr>
      <vt:lpstr>ДИАГНОСТИЧЕСКИЙ ИНСТРУМЕНТАРИЙ</vt:lpstr>
      <vt:lpstr>ОСНАЩЕНИЕ РАЗВИВАЮЩЕЙ ПРЕДМЕТНО- ПРОСТРАНСТВЕННОЙ СРЕДЫ</vt:lpstr>
      <vt:lpstr>ИНФОРМАЦИОННЫЕ РЕСУРСЫ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User</dc:creator>
  <cp:lastModifiedBy>user</cp:lastModifiedBy>
  <cp:revision>52</cp:revision>
  <dcterms:created xsi:type="dcterms:W3CDTF">2017-10-04T19:12:13Z</dcterms:created>
  <dcterms:modified xsi:type="dcterms:W3CDTF">2018-02-23T18:17:20Z</dcterms:modified>
</cp:coreProperties>
</file>